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1673" r:id="rId2"/>
    <p:sldId id="793" r:id="rId3"/>
    <p:sldId id="1674" r:id="rId4"/>
    <p:sldId id="1675" r:id="rId5"/>
    <p:sldId id="1677" r:id="rId6"/>
    <p:sldId id="1680" r:id="rId7"/>
    <p:sldId id="1681" r:id="rId8"/>
    <p:sldId id="1682" r:id="rId9"/>
    <p:sldId id="1684" r:id="rId10"/>
    <p:sldId id="1685" r:id="rId11"/>
    <p:sldId id="1687" r:id="rId12"/>
    <p:sldId id="1688" r:id="rId13"/>
    <p:sldId id="1689" r:id="rId14"/>
    <p:sldId id="1690" r:id="rId15"/>
    <p:sldId id="1691" r:id="rId16"/>
    <p:sldId id="1693" r:id="rId17"/>
  </p:sldIdLst>
  <p:sldSz cx="12192000" cy="6858000"/>
  <p:notesSz cx="12192000" cy="6858000"/>
  <p:custDataLst>
    <p:tags r:id="rId1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3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41" autoAdjust="0"/>
  </p:normalViewPr>
  <p:slideViewPr>
    <p:cSldViewPr>
      <p:cViewPr varScale="1">
        <p:scale>
          <a:sx n="100" d="100"/>
          <a:sy n="100" d="100"/>
        </p:scale>
        <p:origin x="96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46400" y="1387792"/>
            <a:ext cx="629920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2D75B6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471C4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471C4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471C4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69296" y="987551"/>
            <a:ext cx="798576" cy="551535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365740" y="984250"/>
            <a:ext cx="805815" cy="5522595"/>
          </a:xfrm>
          <a:custGeom>
            <a:avLst/>
            <a:gdLst/>
            <a:ahLst/>
            <a:cxnLst/>
            <a:rect l="l" t="t" r="r" b="b"/>
            <a:pathLst>
              <a:path w="805815" h="5522595">
                <a:moveTo>
                  <a:pt x="805814" y="5522595"/>
                </a:moveTo>
                <a:lnTo>
                  <a:pt x="0" y="5522595"/>
                </a:lnTo>
                <a:lnTo>
                  <a:pt x="0" y="0"/>
                </a:lnTo>
                <a:lnTo>
                  <a:pt x="805814" y="0"/>
                </a:lnTo>
                <a:lnTo>
                  <a:pt x="805814" y="3809"/>
                </a:lnTo>
                <a:lnTo>
                  <a:pt x="7619" y="3809"/>
                </a:lnTo>
                <a:lnTo>
                  <a:pt x="3809" y="7619"/>
                </a:lnTo>
                <a:lnTo>
                  <a:pt x="7619" y="7619"/>
                </a:lnTo>
                <a:lnTo>
                  <a:pt x="7619" y="5514975"/>
                </a:lnTo>
                <a:lnTo>
                  <a:pt x="3809" y="5514975"/>
                </a:lnTo>
                <a:lnTo>
                  <a:pt x="7619" y="5518784"/>
                </a:lnTo>
                <a:lnTo>
                  <a:pt x="805814" y="5518784"/>
                </a:lnTo>
                <a:lnTo>
                  <a:pt x="805814" y="5522595"/>
                </a:lnTo>
                <a:close/>
              </a:path>
              <a:path w="805815" h="5522595">
                <a:moveTo>
                  <a:pt x="7619" y="7619"/>
                </a:moveTo>
                <a:lnTo>
                  <a:pt x="3809" y="7619"/>
                </a:lnTo>
                <a:lnTo>
                  <a:pt x="7619" y="3809"/>
                </a:lnTo>
                <a:lnTo>
                  <a:pt x="7619" y="7619"/>
                </a:lnTo>
                <a:close/>
              </a:path>
              <a:path w="805815" h="5522595">
                <a:moveTo>
                  <a:pt x="798194" y="7619"/>
                </a:moveTo>
                <a:lnTo>
                  <a:pt x="7619" y="7619"/>
                </a:lnTo>
                <a:lnTo>
                  <a:pt x="7619" y="3809"/>
                </a:lnTo>
                <a:lnTo>
                  <a:pt x="798194" y="3809"/>
                </a:lnTo>
                <a:lnTo>
                  <a:pt x="798194" y="7619"/>
                </a:lnTo>
                <a:close/>
              </a:path>
              <a:path w="805815" h="5522595">
                <a:moveTo>
                  <a:pt x="798194" y="5518784"/>
                </a:moveTo>
                <a:lnTo>
                  <a:pt x="798194" y="3809"/>
                </a:lnTo>
                <a:lnTo>
                  <a:pt x="802004" y="7619"/>
                </a:lnTo>
                <a:lnTo>
                  <a:pt x="805814" y="7619"/>
                </a:lnTo>
                <a:lnTo>
                  <a:pt x="805814" y="5514974"/>
                </a:lnTo>
                <a:lnTo>
                  <a:pt x="802004" y="5514975"/>
                </a:lnTo>
                <a:lnTo>
                  <a:pt x="798194" y="5518784"/>
                </a:lnTo>
                <a:close/>
              </a:path>
              <a:path w="805815" h="5522595">
                <a:moveTo>
                  <a:pt x="805814" y="7619"/>
                </a:moveTo>
                <a:lnTo>
                  <a:pt x="802004" y="7619"/>
                </a:lnTo>
                <a:lnTo>
                  <a:pt x="798194" y="3809"/>
                </a:lnTo>
                <a:lnTo>
                  <a:pt x="805814" y="3809"/>
                </a:lnTo>
                <a:lnTo>
                  <a:pt x="805814" y="7619"/>
                </a:lnTo>
                <a:close/>
              </a:path>
              <a:path w="805815" h="5522595">
                <a:moveTo>
                  <a:pt x="7619" y="5518784"/>
                </a:moveTo>
                <a:lnTo>
                  <a:pt x="3809" y="5514975"/>
                </a:lnTo>
                <a:lnTo>
                  <a:pt x="7619" y="5514975"/>
                </a:lnTo>
                <a:lnTo>
                  <a:pt x="7619" y="5518784"/>
                </a:lnTo>
                <a:close/>
              </a:path>
              <a:path w="805815" h="5522595">
                <a:moveTo>
                  <a:pt x="798194" y="5518784"/>
                </a:moveTo>
                <a:lnTo>
                  <a:pt x="7619" y="5518784"/>
                </a:lnTo>
                <a:lnTo>
                  <a:pt x="7619" y="5514975"/>
                </a:lnTo>
                <a:lnTo>
                  <a:pt x="798194" y="5514975"/>
                </a:lnTo>
                <a:lnTo>
                  <a:pt x="798194" y="5518784"/>
                </a:lnTo>
                <a:close/>
              </a:path>
              <a:path w="805815" h="5522595">
                <a:moveTo>
                  <a:pt x="805814" y="5518784"/>
                </a:moveTo>
                <a:lnTo>
                  <a:pt x="798194" y="5518784"/>
                </a:lnTo>
                <a:lnTo>
                  <a:pt x="802004" y="5514975"/>
                </a:lnTo>
                <a:lnTo>
                  <a:pt x="805814" y="5514974"/>
                </a:lnTo>
                <a:lnTo>
                  <a:pt x="805814" y="551878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65320" y="1173035"/>
            <a:ext cx="430783" cy="109245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97274" y="2232215"/>
            <a:ext cx="530263" cy="54317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65320" y="2751645"/>
            <a:ext cx="430783" cy="95973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92803" y="3689210"/>
            <a:ext cx="530504" cy="256217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5843" y="516636"/>
            <a:ext cx="9582912" cy="62331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4/6/2023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39236" y="903046"/>
            <a:ext cx="5513527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4471C4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1844" y="1080135"/>
            <a:ext cx="10608310" cy="3166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 descr="微信图片_20190625101103">
            <a:extLst>
              <a:ext uri="{FF2B5EF4-FFF2-40B4-BE49-F238E27FC236}">
                <a16:creationId xmlns:a16="http://schemas.microsoft.com/office/drawing/2014/main" id="{6E4A25A7-8626-6A0F-7501-7DF65CA0E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071982"/>
            <a:ext cx="5833533" cy="991699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A0AFDDCB-B878-FCE0-17E5-95858C712D54}"/>
              </a:ext>
            </a:extLst>
          </p:cNvPr>
          <p:cNvSpPr txBox="1">
            <a:spLocks/>
          </p:cNvSpPr>
          <p:nvPr/>
        </p:nvSpPr>
        <p:spPr bwMode="auto">
          <a:xfrm>
            <a:off x="1214325" y="3173308"/>
            <a:ext cx="9905999" cy="1140409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  <a:ln>
            <a:solidFill>
              <a:srgbClr val="21449B"/>
            </a:solidFill>
          </a:ln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>临床试验项目会议审查主要研究者汇报模板</a:t>
            </a:r>
          </a:p>
        </p:txBody>
      </p:sp>
    </p:spTree>
    <p:extLst>
      <p:ext uri="{BB962C8B-B14F-4D97-AF65-F5344CB8AC3E}">
        <p14:creationId xmlns:p14="http://schemas.microsoft.com/office/powerpoint/2010/main" val="290210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E876DDD-5C05-4226-9F42-B35ADDAFBB5E}"/>
              </a:ext>
            </a:extLst>
          </p:cNvPr>
          <p:cNvCxnSpPr>
            <a:cxnSpLocks/>
          </p:cNvCxnSpPr>
          <p:nvPr/>
        </p:nvCxnSpPr>
        <p:spPr>
          <a:xfrm>
            <a:off x="0" y="797243"/>
            <a:ext cx="337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标题 1">
            <a:extLst>
              <a:ext uri="{FF2B5EF4-FFF2-40B4-BE49-F238E27FC236}">
                <a16:creationId xmlns:a16="http://schemas.microsoft.com/office/drawing/2014/main" id="{6B119736-B0A5-FE61-EA73-0655F15982B8}"/>
              </a:ext>
            </a:extLst>
          </p:cNvPr>
          <p:cNvSpPr txBox="1"/>
          <p:nvPr/>
        </p:nvSpPr>
        <p:spPr bwMode="auto">
          <a:xfrm>
            <a:off x="1371600" y="2819400"/>
            <a:ext cx="9144000" cy="1470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 defTabSz="45720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kern="0" noProof="1">
                <a:solidFill>
                  <a:srgbClr val="333333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微软雅黑" panose="020B0503020204020204" charset="-122"/>
              </a:rPr>
              <a:t>知情同意书介绍</a:t>
            </a:r>
          </a:p>
        </p:txBody>
      </p:sp>
    </p:spTree>
    <p:extLst>
      <p:ext uri="{BB962C8B-B14F-4D97-AF65-F5344CB8AC3E}">
        <p14:creationId xmlns:p14="http://schemas.microsoft.com/office/powerpoint/2010/main" val="3716504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4238C1E6-7555-4930-B8B7-DC2889B6E135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10850563" cy="4924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免除知情同意申请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E876DDD-5C05-4226-9F42-B35ADDAFBB5E}"/>
              </a:ext>
            </a:extLst>
          </p:cNvPr>
          <p:cNvCxnSpPr>
            <a:cxnSpLocks/>
          </p:cNvCxnSpPr>
          <p:nvPr/>
        </p:nvCxnSpPr>
        <p:spPr>
          <a:xfrm>
            <a:off x="0" y="797243"/>
            <a:ext cx="337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标题 1">
            <a:extLst>
              <a:ext uri="{FF2B5EF4-FFF2-40B4-BE49-F238E27FC236}">
                <a16:creationId xmlns:a16="http://schemas.microsoft.com/office/drawing/2014/main" id="{B8778ECF-CC2E-4533-533D-5166ADDAC6F0}"/>
              </a:ext>
            </a:extLst>
          </p:cNvPr>
          <p:cNvSpPr txBox="1">
            <a:spLocks/>
          </p:cNvSpPr>
          <p:nvPr/>
        </p:nvSpPr>
        <p:spPr>
          <a:xfrm>
            <a:off x="1783806" y="1981200"/>
            <a:ext cx="4283075" cy="4924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理由</a:t>
            </a:r>
          </a:p>
        </p:txBody>
      </p:sp>
    </p:spTree>
    <p:extLst>
      <p:ext uri="{BB962C8B-B14F-4D97-AF65-F5344CB8AC3E}">
        <p14:creationId xmlns:p14="http://schemas.microsoft.com/office/powerpoint/2010/main" val="226331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4238C1E6-7555-4930-B8B7-DC2889B6E135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10850563" cy="4924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知情同意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E876DDD-5C05-4226-9F42-B35ADDAFBB5E}"/>
              </a:ext>
            </a:extLst>
          </p:cNvPr>
          <p:cNvCxnSpPr>
            <a:cxnSpLocks/>
          </p:cNvCxnSpPr>
          <p:nvPr/>
        </p:nvCxnSpPr>
        <p:spPr>
          <a:xfrm>
            <a:off x="0" y="797243"/>
            <a:ext cx="337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5BCD12A-4056-070E-6E9A-9F0D7637D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445948"/>
              </p:ext>
            </p:extLst>
          </p:nvPr>
        </p:nvGraphicFramePr>
        <p:xfrm>
          <a:off x="1066800" y="1828800"/>
          <a:ext cx="7924800" cy="24384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一、知情同意过程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由谁做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在哪里做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怎么做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697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4238C1E6-7555-4930-B8B7-DC2889B6E135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10850563" cy="4924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知情同意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E876DDD-5C05-4226-9F42-B35ADDAFBB5E}"/>
              </a:ext>
            </a:extLst>
          </p:cNvPr>
          <p:cNvCxnSpPr>
            <a:cxnSpLocks/>
          </p:cNvCxnSpPr>
          <p:nvPr/>
        </p:nvCxnSpPr>
        <p:spPr>
          <a:xfrm>
            <a:off x="0" y="797243"/>
            <a:ext cx="337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1C7E9AA-189A-DA6A-E69A-72562D3D1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657343"/>
              </p:ext>
            </p:extLst>
          </p:nvPr>
        </p:nvGraphicFramePr>
        <p:xfrm>
          <a:off x="457200" y="914400"/>
          <a:ext cx="10136186" cy="5302229"/>
        </p:xfrm>
        <a:graphic>
          <a:graphicData uri="http://schemas.openxmlformats.org/drawingml/2006/table">
            <a:tbl>
              <a:tblPr/>
              <a:tblGrid>
                <a:gridCol w="779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9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8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2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40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二、知情同意内容（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1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）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91447" marR="9144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7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可能的风险与不适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1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预期受益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7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可供受试者选择的其他治疗方案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72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ln>
                            <a:noFill/>
                          </a:ln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补偿（交通、抽血、误工等）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447" marR="91447" horzOverflow="overflow"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600" b="1">
                        <a:ln>
                          <a:noFill/>
                        </a:ln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ln>
                            <a:noFill/>
                          </a:ln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补偿金额</a:t>
                      </a:r>
                    </a:p>
                  </a:txBody>
                  <a:tcPr marL="91447" marR="91447" horzOverflow="overflow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600" b="1">
                        <a:ln>
                          <a:noFill/>
                        </a:ln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  <a:sym typeface="+mn-ea"/>
                      </a:endParaRPr>
                    </a:p>
                  </a:txBody>
                  <a:tcPr marL="91447" marR="91447" horzOverflow="overflow">
                    <a:lnL w="12700" cmpd="sng">
                      <a:solidFill>
                        <a:schemeClr val="tx1"/>
                      </a:solidFill>
                      <a:prstDash val="soli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73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采血次数、单次量、总量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T="45717" marB="45717" horzOverflow="overflow">
                    <a:lnL w="12700" cmpd="sng">
                      <a:solidFill>
                        <a:schemeClr val="tx1"/>
                      </a:solidFill>
                      <a:prstDash val="soli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73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赔偿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447" marR="91447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ln>
                            <a:noFill/>
                          </a:ln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保险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600" b="1">
                        <a:ln>
                          <a:noFill/>
                        </a:ln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  <a:sym typeface="+mn-ea"/>
                      </a:endParaRPr>
                    </a:p>
                  </a:txBody>
                  <a:tcPr marL="91447" marR="91447" horzOverflow="overflow">
                    <a:lnL w="12700" cmpd="sng">
                      <a:solidFill>
                        <a:schemeClr val="tx1"/>
                      </a:solidFill>
                      <a:prstDash val="soli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30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超出保险部分的理赔事宜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30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费用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91447" marR="914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申办方承担费用具体项目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30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受试者自付费用具体项目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97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4238C1E6-7555-4930-B8B7-DC2889B6E135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10850563" cy="4924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知情同意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E876DDD-5C05-4226-9F42-B35ADDAFBB5E}"/>
              </a:ext>
            </a:extLst>
          </p:cNvPr>
          <p:cNvCxnSpPr>
            <a:cxnSpLocks/>
          </p:cNvCxnSpPr>
          <p:nvPr/>
        </p:nvCxnSpPr>
        <p:spPr>
          <a:xfrm>
            <a:off x="0" y="797243"/>
            <a:ext cx="337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7A3D53F5-26AE-7E41-1A66-83764F65DF42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7196434"/>
              </p:ext>
            </p:extLst>
          </p:nvPr>
        </p:nvGraphicFramePr>
        <p:xfrm>
          <a:off x="457200" y="1212501"/>
          <a:ext cx="9844087" cy="5340699"/>
        </p:xfrm>
        <a:graphic>
          <a:graphicData uri="http://schemas.openxmlformats.org/drawingml/2006/table">
            <a:tbl>
              <a:tblPr/>
              <a:tblGrid>
                <a:gridCol w="3785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8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38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二、知情同意内容（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2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）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受试者信息保密措施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受试者自愿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样本的使用范围及时限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与试验相关的损害后的诊疗措施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ln>
                            <a:noFill/>
                          </a:ln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试验结果的告知时间及方式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9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受试者权益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受试者参加临床试验是完全自愿的，受试者可以拒绝参加研究，任何时候受试者都可以要求退出试验，或在试验的任何阶段随时退出本研究而不会受到歧视和报复，其医疗待遇与权益不受影响；满足退出标准时研究者可要求受试者退出。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052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4238C1E6-7555-4930-B8B7-DC2889B6E135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10850563" cy="4924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知情同意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E876DDD-5C05-4226-9F42-B35ADDAFBB5E}"/>
              </a:ext>
            </a:extLst>
          </p:cNvPr>
          <p:cNvCxnSpPr>
            <a:cxnSpLocks/>
          </p:cNvCxnSpPr>
          <p:nvPr/>
        </p:nvCxnSpPr>
        <p:spPr>
          <a:xfrm>
            <a:off x="0" y="797243"/>
            <a:ext cx="337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D7FE2D34-F701-B4FB-3432-3DD5AF32630F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600200"/>
          <a:ext cx="7924800" cy="3994148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79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三、弱势群体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涉及的弱势群体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纳入理由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保护措施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知情同意书的签署特殊要求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法定监护人，见证人等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592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4238C1E6-7555-4930-B8B7-DC2889B6E135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10850563" cy="4924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监察和稽查计划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E876DDD-5C05-4226-9F42-B35ADDAFBB5E}"/>
              </a:ext>
            </a:extLst>
          </p:cNvPr>
          <p:cNvCxnSpPr>
            <a:cxnSpLocks/>
          </p:cNvCxnSpPr>
          <p:nvPr/>
        </p:nvCxnSpPr>
        <p:spPr>
          <a:xfrm>
            <a:off x="0" y="797243"/>
            <a:ext cx="337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extBox 11">
            <a:extLst>
              <a:ext uri="{FF2B5EF4-FFF2-40B4-BE49-F238E27FC236}">
                <a16:creationId xmlns:a16="http://schemas.microsoft.com/office/drawing/2014/main" id="{1670631E-2841-63A8-C2D4-64543AA49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691" y="2099626"/>
            <a:ext cx="769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</a:rPr>
              <a:t>在此处填写</a:t>
            </a:r>
          </a:p>
        </p:txBody>
      </p:sp>
      <p:sp>
        <p:nvSpPr>
          <p:cNvPr id="3" name="矩形 10">
            <a:extLst>
              <a:ext uri="{FF2B5EF4-FFF2-40B4-BE49-F238E27FC236}">
                <a16:creationId xmlns:a16="http://schemas.microsoft.com/office/drawing/2014/main" id="{CF48FAAD-D28D-A68C-3E8B-CAC86C911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4478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DSMP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DSMB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（独立的数据与安全监察委员会）</a:t>
            </a:r>
          </a:p>
        </p:txBody>
      </p:sp>
    </p:spTree>
    <p:extLst>
      <p:ext uri="{BB962C8B-B14F-4D97-AF65-F5344CB8AC3E}">
        <p14:creationId xmlns:p14="http://schemas.microsoft.com/office/powerpoint/2010/main" val="39683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4238C1E6-7555-4930-B8B7-DC2889B6E135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10850563" cy="4924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伦理审查会议项目简介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E876DDD-5C05-4226-9F42-B35ADDAFBB5E}"/>
              </a:ext>
            </a:extLst>
          </p:cNvPr>
          <p:cNvCxnSpPr>
            <a:cxnSpLocks/>
          </p:cNvCxnSpPr>
          <p:nvPr/>
        </p:nvCxnSpPr>
        <p:spPr>
          <a:xfrm>
            <a:off x="0" y="797243"/>
            <a:ext cx="337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标题 1">
            <a:extLst>
              <a:ext uri="{FF2B5EF4-FFF2-40B4-BE49-F238E27FC236}">
                <a16:creationId xmlns:a16="http://schemas.microsoft.com/office/drawing/2014/main" id="{3EACC1EE-9D4B-3D42-2003-57ECC3C2F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2100"/>
            <a:ext cx="9144000" cy="1054100"/>
          </a:xfrm>
          <a:prstGeom prst="rect">
            <a:avLst/>
          </a:prstGeom>
          <a:gradFill rotWithShape="1">
            <a:gsLst>
              <a:gs pos="0">
                <a:srgbClr val="E30000"/>
              </a:gs>
              <a:gs pos="100000">
                <a:srgbClr val="760303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项目名称</a:t>
            </a:r>
          </a:p>
        </p:txBody>
      </p:sp>
      <p:sp>
        <p:nvSpPr>
          <p:cNvPr id="14" name="副标题 2">
            <a:extLst>
              <a:ext uri="{FF2B5EF4-FFF2-40B4-BE49-F238E27FC236}">
                <a16:creationId xmlns:a16="http://schemas.microsoft.com/office/drawing/2014/main" id="{6EAC25D7-005A-7F48-644E-A1B57AC93842}"/>
              </a:ext>
            </a:extLst>
          </p:cNvPr>
          <p:cNvSpPr txBox="1">
            <a:spLocks/>
          </p:cNvSpPr>
          <p:nvPr/>
        </p:nvSpPr>
        <p:spPr bwMode="auto">
          <a:xfrm>
            <a:off x="152400" y="3106738"/>
            <a:ext cx="2971800" cy="381000"/>
          </a:xfrm>
          <a:prstGeom prst="rect">
            <a:avLst/>
          </a:prstGeom>
          <a:solidFill>
            <a:srgbClr val="BBC0AC">
              <a:lumMod val="40000"/>
              <a:lumOff val="60000"/>
            </a:srgbClr>
          </a:solidFill>
          <a:ln w="31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2608" tIns="91440" rIns="274320" bIns="91440" numCol="1" rtlCol="0" anchor="t" anchorCtr="0" compatLnSpc="1">
            <a:prstTxWarp prst="textNoShape">
              <a:avLst/>
            </a:prstTxWarp>
            <a:normAutofit fontScale="87500" lnSpcReduction="10000"/>
          </a:bodyPr>
          <a:lstStyle>
            <a:lvl1pPr marL="0" indent="0" algn="l" defTabSz="914400" rtl="0" eaLnBrk="1" fontAlgn="base" latinLnBrk="0" hangingPunct="1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ts val="600"/>
              </a:spcBef>
              <a:spcAft>
                <a:spcPct val="0"/>
              </a:spcAft>
              <a:buClr>
                <a:srgbClr val="51640B"/>
              </a:buClr>
              <a:buFont typeface="Wingdings 2" panose="05020102010507070707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600"/>
              </a:spcBef>
              <a:spcAft>
                <a:spcPct val="0"/>
              </a:spcAft>
              <a:buClr>
                <a:srgbClr val="51640B"/>
              </a:buClr>
              <a:buFont typeface="Wingdings 2" panose="05020102010507070707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A2C816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承担专业</a:t>
            </a:r>
          </a:p>
        </p:txBody>
      </p:sp>
      <p:sp>
        <p:nvSpPr>
          <p:cNvPr id="15" name="副标题 2">
            <a:extLst>
              <a:ext uri="{FF2B5EF4-FFF2-40B4-BE49-F238E27FC236}">
                <a16:creationId xmlns:a16="http://schemas.microsoft.com/office/drawing/2014/main" id="{BBE9F15F-2D66-56FC-E23D-945BBD5AE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588" y="3106738"/>
            <a:ext cx="2971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333333"/>
                </a:solidFill>
                <a:latin typeface="微软雅黑" panose="020B0503020204020204" pitchFamily="34" charset="-122"/>
              </a:rPr>
              <a:t>主要研究者</a:t>
            </a:r>
            <a:r>
              <a:rPr lang="en-US" altLang="zh-CN" sz="1600" b="1">
                <a:solidFill>
                  <a:srgbClr val="333333"/>
                </a:solidFill>
                <a:latin typeface="微软雅黑" panose="020B0503020204020204" pitchFamily="34" charset="-122"/>
              </a:rPr>
              <a:t>/ </a:t>
            </a:r>
            <a:r>
              <a:rPr lang="zh-CN" altLang="en-US" sz="1600" b="1">
                <a:solidFill>
                  <a:srgbClr val="333333"/>
                </a:solidFill>
                <a:latin typeface="微软雅黑" panose="020B0503020204020204" pitchFamily="34" charset="-122"/>
              </a:rPr>
              <a:t>职称</a:t>
            </a:r>
          </a:p>
        </p:txBody>
      </p:sp>
      <p:sp>
        <p:nvSpPr>
          <p:cNvPr id="16" name="副标题 2">
            <a:extLst>
              <a:ext uri="{FF2B5EF4-FFF2-40B4-BE49-F238E27FC236}">
                <a16:creationId xmlns:a16="http://schemas.microsoft.com/office/drawing/2014/main" id="{BF674DA4-2B11-41BA-72D9-57787EB82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106738"/>
            <a:ext cx="2971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333333"/>
                </a:solidFill>
                <a:latin typeface="微软雅黑" panose="020B0503020204020204" pitchFamily="34" charset="-122"/>
              </a:rPr>
              <a:t>申办方</a:t>
            </a:r>
          </a:p>
        </p:txBody>
      </p:sp>
      <p:sp>
        <p:nvSpPr>
          <p:cNvPr id="17" name="副标题 2">
            <a:extLst>
              <a:ext uri="{FF2B5EF4-FFF2-40B4-BE49-F238E27FC236}">
                <a16:creationId xmlns:a16="http://schemas.microsoft.com/office/drawing/2014/main" id="{EB4B04C2-334F-5F94-989D-F22F19281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89338"/>
            <a:ext cx="2971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</a:rPr>
              <a:t>专业</a:t>
            </a:r>
          </a:p>
        </p:txBody>
      </p:sp>
      <p:sp>
        <p:nvSpPr>
          <p:cNvPr id="18" name="副标题 2">
            <a:extLst>
              <a:ext uri="{FF2B5EF4-FFF2-40B4-BE49-F238E27FC236}">
                <a16:creationId xmlns:a16="http://schemas.microsoft.com/office/drawing/2014/main" id="{A6649948-2F34-BD9D-D0E1-0DCC3FCE7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588" y="3589338"/>
            <a:ext cx="2971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333333"/>
                </a:solidFill>
                <a:latin typeface="微软雅黑" panose="020B0503020204020204" pitchFamily="34" charset="-122"/>
              </a:rPr>
              <a:t>姓名</a:t>
            </a:r>
          </a:p>
        </p:txBody>
      </p:sp>
      <p:sp>
        <p:nvSpPr>
          <p:cNvPr id="19" name="副标题 2">
            <a:extLst>
              <a:ext uri="{FF2B5EF4-FFF2-40B4-BE49-F238E27FC236}">
                <a16:creationId xmlns:a16="http://schemas.microsoft.com/office/drawing/2014/main" id="{035B938B-7891-D9C0-45FE-DAE24B8BD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388" y="3487738"/>
            <a:ext cx="2971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333333"/>
                </a:solidFill>
                <a:latin typeface="微软雅黑" panose="020B0503020204020204" pitchFamily="34" charset="-122"/>
              </a:rPr>
              <a:t>公司名</a:t>
            </a:r>
          </a:p>
        </p:txBody>
      </p:sp>
    </p:spTree>
    <p:extLst>
      <p:ext uri="{BB962C8B-B14F-4D97-AF65-F5344CB8AC3E}">
        <p14:creationId xmlns:p14="http://schemas.microsoft.com/office/powerpoint/2010/main" val="199810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4238C1E6-7555-4930-B8B7-DC2889B6E135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10850563" cy="4924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研究项目概况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E876DDD-5C05-4226-9F42-B35ADDAFBB5E}"/>
              </a:ext>
            </a:extLst>
          </p:cNvPr>
          <p:cNvCxnSpPr>
            <a:cxnSpLocks/>
          </p:cNvCxnSpPr>
          <p:nvPr/>
        </p:nvCxnSpPr>
        <p:spPr>
          <a:xfrm>
            <a:off x="0" y="797243"/>
            <a:ext cx="337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286A1E30-262D-538B-0806-F067094FB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659198"/>
              </p:ext>
            </p:extLst>
          </p:nvPr>
        </p:nvGraphicFramePr>
        <p:xfrm>
          <a:off x="609600" y="1182759"/>
          <a:ext cx="8991600" cy="4492481"/>
        </p:xfrm>
        <a:graphic>
          <a:graphicData uri="http://schemas.openxmlformats.org/drawingml/2006/table">
            <a:tbl>
              <a:tblPr/>
              <a:tblGrid>
                <a:gridCol w="1903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1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6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078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临床试验批文单位及批文号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1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项目名称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01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承担专业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主要研究者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01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项目类型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期数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/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类型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82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药物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/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器械名称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剂型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01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申办方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CRO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公司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078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组长单位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是否拿到组长单位批件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501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参与单位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830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4238C1E6-7555-4930-B8B7-DC2889B6E135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10850563" cy="4924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研究团队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E876DDD-5C05-4226-9F42-B35ADDAFBB5E}"/>
              </a:ext>
            </a:extLst>
          </p:cNvPr>
          <p:cNvCxnSpPr>
            <a:cxnSpLocks/>
          </p:cNvCxnSpPr>
          <p:nvPr/>
        </p:nvCxnSpPr>
        <p:spPr>
          <a:xfrm>
            <a:off x="0" y="797243"/>
            <a:ext cx="337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1ED67A14-4B56-F65C-5EBC-206A04878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001935"/>
              </p:ext>
            </p:extLst>
          </p:nvPr>
        </p:nvGraphicFramePr>
        <p:xfrm>
          <a:off x="838200" y="1285332"/>
          <a:ext cx="8763002" cy="4154160"/>
        </p:xfrm>
        <a:graphic>
          <a:graphicData uri="http://schemas.openxmlformats.org/drawingml/2006/table">
            <a:tbl>
              <a:tblPr/>
              <a:tblGrid>
                <a:gridCol w="1884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8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8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8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314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PI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在研项目数量</a:t>
                      </a:r>
                    </a:p>
                  </a:txBody>
                  <a:tcPr marT="50041" marB="5004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50041" marB="5004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14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PI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利益冲突申明</a:t>
                      </a:r>
                    </a:p>
                  </a:txBody>
                  <a:tcPr marT="50041" marB="5004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50041" marB="5004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145">
                <a:tc gridSpan="5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T="50041" marB="5004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14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姓名</a:t>
                      </a:r>
                    </a:p>
                  </a:txBody>
                  <a:tcPr marT="50041" marB="5004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科室</a:t>
                      </a:r>
                    </a:p>
                  </a:txBody>
                  <a:tcPr marT="50041" marB="5004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职称</a:t>
                      </a:r>
                    </a:p>
                  </a:txBody>
                  <a:tcPr marT="50041" marB="5004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负责事项</a:t>
                      </a:r>
                    </a:p>
                  </a:txBody>
                  <a:tcPr marT="50041" marB="5004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GCP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证书时间</a:t>
                      </a:r>
                    </a:p>
                  </a:txBody>
                  <a:tcPr marT="50041" marB="5004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44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50041" marB="5004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50041" marB="5004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50041" marB="5004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50041" marB="5004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50041" marB="5004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44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50041" marB="5004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50041" marB="5004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50041" marB="5004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50041" marB="5004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50041" marB="5004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44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50041" marB="5004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50041" marB="5004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50041" marB="5004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50041" marB="5004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50041" marB="5004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44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50041" marB="5004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50041" marB="5004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50041" marB="5004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50041" marB="5004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50041" marB="5004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44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50041" marB="5004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50041" marB="5004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50041" marB="5004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50041" marB="5004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50041" marB="5004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970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E876DDD-5C05-4226-9F42-B35ADDAFBB5E}"/>
              </a:ext>
            </a:extLst>
          </p:cNvPr>
          <p:cNvCxnSpPr>
            <a:cxnSpLocks/>
          </p:cNvCxnSpPr>
          <p:nvPr/>
        </p:nvCxnSpPr>
        <p:spPr>
          <a:xfrm>
            <a:off x="0" y="797243"/>
            <a:ext cx="337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标题 1">
            <a:extLst>
              <a:ext uri="{FF2B5EF4-FFF2-40B4-BE49-F238E27FC236}">
                <a16:creationId xmlns:a16="http://schemas.microsoft.com/office/drawing/2014/main" id="{6B119736-B0A5-FE61-EA73-0655F15982B8}"/>
              </a:ext>
            </a:extLst>
          </p:cNvPr>
          <p:cNvSpPr txBox="1"/>
          <p:nvPr/>
        </p:nvSpPr>
        <p:spPr bwMode="auto">
          <a:xfrm>
            <a:off x="1371600" y="2819400"/>
            <a:ext cx="9144000" cy="1470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 defTabSz="45720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kern="0" noProof="1">
                <a:solidFill>
                  <a:srgbClr val="333333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微软雅黑" panose="020B0503020204020204" charset="-122"/>
              </a:rPr>
              <a:t>方案介绍</a:t>
            </a:r>
          </a:p>
        </p:txBody>
      </p:sp>
    </p:spTree>
    <p:extLst>
      <p:ext uri="{BB962C8B-B14F-4D97-AF65-F5344CB8AC3E}">
        <p14:creationId xmlns:p14="http://schemas.microsoft.com/office/powerpoint/2010/main" val="665579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4238C1E6-7555-4930-B8B7-DC2889B6E135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10850563" cy="4924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研究设计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E876DDD-5C05-4226-9F42-B35ADDAFBB5E}"/>
              </a:ext>
            </a:extLst>
          </p:cNvPr>
          <p:cNvCxnSpPr>
            <a:cxnSpLocks/>
          </p:cNvCxnSpPr>
          <p:nvPr/>
        </p:nvCxnSpPr>
        <p:spPr>
          <a:xfrm>
            <a:off x="0" y="797243"/>
            <a:ext cx="337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ADB126E2-78EB-DC1E-E96A-4F36995DF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156087"/>
              </p:ext>
            </p:extLst>
          </p:nvPr>
        </p:nvGraphicFramePr>
        <p:xfrm>
          <a:off x="792163" y="1079500"/>
          <a:ext cx="7907337" cy="4797425"/>
        </p:xfrm>
        <a:graphic>
          <a:graphicData uri="http://schemas.openxmlformats.org/drawingml/2006/table">
            <a:tbl>
              <a:tblPr/>
              <a:tblGrid>
                <a:gridCol w="1304977">
                  <a:extLst>
                    <a:ext uri="{9D8B030D-6E8A-4147-A177-3AD203B41FA5}">
                      <a16:colId xmlns:a16="http://schemas.microsoft.com/office/drawing/2014/main" val="4090339681"/>
                    </a:ext>
                  </a:extLst>
                </a:gridCol>
                <a:gridCol w="6602360">
                  <a:extLst>
                    <a:ext uri="{9D8B030D-6E8A-4147-A177-3AD203B41FA5}">
                      <a16:colId xmlns:a16="http://schemas.microsoft.com/office/drawing/2014/main" val="1851002128"/>
                    </a:ext>
                  </a:extLst>
                </a:gridCol>
              </a:tblGrid>
              <a:tr h="119999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研究目的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401154"/>
                  </a:ext>
                </a:extLst>
              </a:tr>
              <a:tr h="119999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研究方法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105799"/>
                  </a:ext>
                </a:extLst>
              </a:tr>
              <a:tr h="1197452">
                <a:tc grid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研究风险的控制措施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124523"/>
                  </a:ext>
                </a:extLst>
              </a:tr>
              <a:tr h="1199991">
                <a:tc grid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研究质量的控制措施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567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46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4238C1E6-7555-4930-B8B7-DC2889B6E135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10850563" cy="4924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研究设计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E876DDD-5C05-4226-9F42-B35ADDAFBB5E}"/>
              </a:ext>
            </a:extLst>
          </p:cNvPr>
          <p:cNvCxnSpPr>
            <a:cxnSpLocks/>
          </p:cNvCxnSpPr>
          <p:nvPr/>
        </p:nvCxnSpPr>
        <p:spPr>
          <a:xfrm>
            <a:off x="0" y="797243"/>
            <a:ext cx="337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3148AB52-05DD-7F85-DF83-D4B825B7F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959278"/>
              </p:ext>
            </p:extLst>
          </p:nvPr>
        </p:nvGraphicFramePr>
        <p:xfrm>
          <a:off x="838200" y="1265737"/>
          <a:ext cx="8582026" cy="4954586"/>
        </p:xfrm>
        <a:graphic>
          <a:graphicData uri="http://schemas.openxmlformats.org/drawingml/2006/table">
            <a:tbl>
              <a:tblPr/>
              <a:tblGrid>
                <a:gridCol w="141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9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9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7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技术路线</a:t>
                      </a:r>
                    </a:p>
                  </a:txBody>
                  <a:tcPr marL="91433" marR="9143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baseline="0">
                          <a:solidFill>
                            <a:srgbClr val="0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         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433" marR="9143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试验人群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91433" marR="9143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433" marR="9143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样本量</a:t>
                      </a:r>
                      <a:r>
                        <a:rPr lang="en-US" altLang="zh-CN" sz="16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(</a:t>
                      </a:r>
                      <a:r>
                        <a:rPr lang="zh-CN" altLang="en-US" sz="16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我院数量、总数</a:t>
                      </a:r>
                      <a:r>
                        <a:rPr lang="en-US" altLang="zh-CN" sz="16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Wingdings" panose="05000000000000000000" charset="0"/>
                        </a:rPr>
                        <a:t>)</a:t>
                      </a:r>
                      <a:r>
                        <a:rPr lang="zh-CN" altLang="en-US" sz="16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     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91433" marR="9143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433" marR="9143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试验分组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91433" marR="9143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433" marR="9143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是否使用安慰剂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91433" marR="9143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433" marR="9143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是否设盲</a:t>
                      </a:r>
                    </a:p>
                  </a:txBody>
                  <a:tcPr marL="91433" marR="9143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433" marR="9143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是否随机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433" marR="91433" marT="45727" marB="45727" anchor="ctr" horzOverflow="overflow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433" marR="91433" marT="45727" marB="45727" anchor="ctr" horzOverflow="overflow">
                    <a:lnL w="12700" cmpd="sng">
                      <a:solidFill>
                        <a:schemeClr val="tx1"/>
                      </a:solidFill>
                      <a:prstDash val="soli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73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研究周期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91433" marR="9143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800" b="1" baseline="0">
                        <a:solidFill>
                          <a:srgbClr val="0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91433" marR="9143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712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是否涉及人类遗传资源采集、收集、买卖、出口、出境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91433" marR="9143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433" marR="91433" marT="45727" marB="45727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407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4238C1E6-7555-4930-B8B7-DC2889B6E135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10850563" cy="4924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安慰剂组的必要性及安全性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E876DDD-5C05-4226-9F42-B35ADDAFBB5E}"/>
              </a:ext>
            </a:extLst>
          </p:cNvPr>
          <p:cNvCxnSpPr>
            <a:cxnSpLocks/>
          </p:cNvCxnSpPr>
          <p:nvPr/>
        </p:nvCxnSpPr>
        <p:spPr>
          <a:xfrm>
            <a:off x="0" y="797243"/>
            <a:ext cx="337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AC635B0-F3AB-060F-57AA-7803AB1E6669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600200"/>
          <a:ext cx="7543800" cy="4191019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使用安慰剂的必要性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安慰剂组的</a:t>
                      </a:r>
                      <a:r>
                        <a:rPr lang="zh-CN" altLang="en-US" sz="1600" b="1">
                          <a:ln>
                            <a:noFill/>
                          </a:ln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安全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保护及相关补偿措施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323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4238C1E6-7555-4930-B8B7-DC2889B6E135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10850563" cy="4924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入排标准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中途退出标准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E876DDD-5C05-4226-9F42-B35ADDAFBB5E}"/>
              </a:ext>
            </a:extLst>
          </p:cNvPr>
          <p:cNvCxnSpPr>
            <a:cxnSpLocks/>
          </p:cNvCxnSpPr>
          <p:nvPr/>
        </p:nvCxnSpPr>
        <p:spPr>
          <a:xfrm>
            <a:off x="0" y="797243"/>
            <a:ext cx="337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2621B260-ECDA-F98C-7539-890C08369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525212"/>
              </p:ext>
            </p:extLst>
          </p:nvPr>
        </p:nvGraphicFramePr>
        <p:xfrm>
          <a:off x="533400" y="1524000"/>
          <a:ext cx="8534399" cy="4191019"/>
        </p:xfrm>
        <a:graphic>
          <a:graphicData uri="http://schemas.openxmlformats.org/drawingml/2006/table">
            <a:tbl>
              <a:tblPr/>
              <a:tblGrid>
                <a:gridCol w="2200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7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入选标准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排除标准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退出标准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2516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9c4624da-133e-4397-8778-75d0cf18cc2f&quot;,&quot;Name&quot;:null,&quot;Kind&quot;:&quot;Custom&quot;,&quot;OldGuidesSetting&quot;:{&quot;HeaderHeight&quot;:0.0,&quot;FooterHeight&quot;:0.0,&quot;SideMargin&quot;:0.0,&quot;TopMargin&quot;:0.0,&quot;BottomMargin&quot;:0.0,&quot;IntervalMargin&quot;:0.0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72b8558-cd04-42b9-997d-b1de9bef68b7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0r2czpy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4092</TotalTime>
  <Words>405</Words>
  <Application>Microsoft Office PowerPoint</Application>
  <PresentationFormat>宽屏</PresentationFormat>
  <Paragraphs>106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华文中宋</vt:lpstr>
      <vt:lpstr>宋体</vt:lpstr>
      <vt:lpstr>微软雅黑</vt:lpstr>
      <vt:lpstr>Arial</vt:lpstr>
      <vt:lpstr>Calibri</vt:lpstr>
      <vt:lpstr>Times New Roman</vt:lpstr>
      <vt:lpstr>Wingdings 2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2021年第一季度述职报告</dc:title>
  <dc:creator>CQY</dc:creator>
  <cp:lastModifiedBy>p057243</cp:lastModifiedBy>
  <cp:revision>655</cp:revision>
  <dcterms:created xsi:type="dcterms:W3CDTF">2021-03-30T06:31:00Z</dcterms:created>
  <dcterms:modified xsi:type="dcterms:W3CDTF">2023-04-06T07:25:13Z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2020-12-25T08:00:00Z</vt:filetime>
  </property>
  <property fmtid="{D5CDD505-2E9C-101B-9397-08002B2CF9AE}" pid="3" name="Creator">
    <vt:lpwstr>WPS 演示</vt:lpwstr>
  </property>
  <property fmtid="{D5CDD505-2E9C-101B-9397-08002B2CF9AE}" pid="4" name="LastSaved">
    <vt:filetime>2021-04-01T08:00:00Z</vt:filetime>
  </property>
  <property fmtid="{D5CDD505-2E9C-101B-9397-08002B2CF9AE}" pid="5" name="KSOProductBuildVer">
    <vt:lpwstr>2052-11.1.0.10667</vt:lpwstr>
  </property>
  <property fmtid="{D5CDD505-2E9C-101B-9397-08002B2CF9AE}" pid="6" name="KSOSaveFontToCloudKey">
    <vt:lpwstr>953353918_cloud</vt:lpwstr>
  </property>
  <property fmtid="{D5CDD505-2E9C-101B-9397-08002B2CF9AE}" pid="7" name="ICV">
    <vt:lpwstr>C3296222FE534FA1880665F8EE9BD3E4</vt:lpwstr>
  </property>
</Properties>
</file>